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hd+a8vwpivfWsXzT71CO8HTl9F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/>
    <p:restoredTop sz="94694"/>
  </p:normalViewPr>
  <p:slideViewPr>
    <p:cSldViewPr snapToGrid="0">
      <p:cViewPr varScale="1">
        <p:scale>
          <a:sx n="120" d="100"/>
          <a:sy n="120" d="100"/>
        </p:scale>
        <p:origin x="1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>
          <a:extLst>
            <a:ext uri="{FF2B5EF4-FFF2-40B4-BE49-F238E27FC236}">
              <a16:creationId xmlns:a16="http://schemas.microsoft.com/office/drawing/2014/main" id="{4EF79CA0-DBE1-5D14-7390-66CAAB046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>
            <a:extLst>
              <a:ext uri="{FF2B5EF4-FFF2-40B4-BE49-F238E27FC236}">
                <a16:creationId xmlns:a16="http://schemas.microsoft.com/office/drawing/2014/main" id="{848AD6BA-B6E7-9DAD-8521-32370DD253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1:notes">
            <a:extLst>
              <a:ext uri="{FF2B5EF4-FFF2-40B4-BE49-F238E27FC236}">
                <a16:creationId xmlns:a16="http://schemas.microsoft.com/office/drawing/2014/main" id="{BCC8BFD1-8D20-E463-2DB1-B1E9D5B5D0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1334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15587" y="593367"/>
            <a:ext cx="113604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415587" y="1536633"/>
            <a:ext cx="1136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11296251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23E3731B-ADB6-20E6-473E-1F0BA0E85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">
            <a:extLst>
              <a:ext uri="{FF2B5EF4-FFF2-40B4-BE49-F238E27FC236}">
                <a16:creationId xmlns:a16="http://schemas.microsoft.com/office/drawing/2014/main" id="{91F1F2E3-F9B4-0807-B563-C14FC40F3630}"/>
              </a:ext>
            </a:extLst>
          </p:cNvPr>
          <p:cNvSpPr txBox="1"/>
          <p:nvPr/>
        </p:nvSpPr>
        <p:spPr>
          <a:xfrm>
            <a:off x="1596300" y="492369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26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Q1</a:t>
            </a:r>
            <a:r>
              <a:rPr lang="ja-JP" sz="435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sz="1750" b="0" i="0" u="none" strike="noStrike" cap="none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主に使われているのは何色ですか？＜色＞から何を感じますか？</a:t>
            </a:r>
            <a:endParaRPr sz="175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26A9B673-7A0E-608D-6B9B-438D0A2A1EF3}"/>
              </a:ext>
            </a:extLst>
          </p:cNvPr>
          <p:cNvSpPr/>
          <p:nvPr/>
        </p:nvSpPr>
        <p:spPr>
          <a:xfrm>
            <a:off x="537257" y="77647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色</a:t>
            </a:r>
            <a:endParaRPr sz="24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CF19E26F-FB9E-B61D-0ABA-B07F3C2F0D1B}"/>
              </a:ext>
            </a:extLst>
          </p:cNvPr>
          <p:cNvSpPr/>
          <p:nvPr/>
        </p:nvSpPr>
        <p:spPr>
          <a:xfrm>
            <a:off x="383390" y="1620017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表情</a:t>
            </a:r>
            <a:endParaRPr sz="24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85" name="Google Shape;85;p1">
            <a:extLst>
              <a:ext uri="{FF2B5EF4-FFF2-40B4-BE49-F238E27FC236}">
                <a16:creationId xmlns:a16="http://schemas.microsoft.com/office/drawing/2014/main" id="{A893C577-07EF-4B41-8D04-2FC36C6F6156}"/>
              </a:ext>
            </a:extLst>
          </p:cNvPr>
          <p:cNvSpPr/>
          <p:nvPr/>
        </p:nvSpPr>
        <p:spPr>
          <a:xfrm>
            <a:off x="394912" y="2524112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動き</a:t>
            </a:r>
            <a:endParaRPr sz="24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A6EFC0E8-A242-B850-4269-1B7B85F7475A}"/>
              </a:ext>
            </a:extLst>
          </p:cNvPr>
          <p:cNvSpPr/>
          <p:nvPr/>
        </p:nvSpPr>
        <p:spPr>
          <a:xfrm>
            <a:off x="176989" y="3300464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スケール</a:t>
            </a:r>
            <a:endParaRPr sz="24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CDD3CE7B-94F7-7077-449B-E83357C3DF02}"/>
              </a:ext>
            </a:extLst>
          </p:cNvPr>
          <p:cNvSpPr/>
          <p:nvPr/>
        </p:nvSpPr>
        <p:spPr>
          <a:xfrm>
            <a:off x="268000" y="4217327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表現</a:t>
            </a:r>
            <a:endParaRPr sz="2400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8" name="Google Shape;88;p1">
            <a:extLst>
              <a:ext uri="{FF2B5EF4-FFF2-40B4-BE49-F238E27FC236}">
                <a16:creationId xmlns:a16="http://schemas.microsoft.com/office/drawing/2014/main" id="{3BCACE74-9E80-D90C-4696-EE366A8871E4}"/>
              </a:ext>
            </a:extLst>
          </p:cNvPr>
          <p:cNvCxnSpPr>
            <a:cxnSpLocks/>
          </p:cNvCxnSpPr>
          <p:nvPr/>
        </p:nvCxnSpPr>
        <p:spPr>
          <a:xfrm flipH="1">
            <a:off x="1591647" y="585988"/>
            <a:ext cx="21332" cy="4381713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9" name="Google Shape;89;p1">
            <a:extLst>
              <a:ext uri="{FF2B5EF4-FFF2-40B4-BE49-F238E27FC236}">
                <a16:creationId xmlns:a16="http://schemas.microsoft.com/office/drawing/2014/main" id="{7C2A90DC-1F46-1103-49DA-A9378F6DC76D}"/>
              </a:ext>
            </a:extLst>
          </p:cNvPr>
          <p:cNvCxnSpPr/>
          <p:nvPr/>
        </p:nvCxnSpPr>
        <p:spPr>
          <a:xfrm>
            <a:off x="176989" y="1425197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D94DDCAF-538E-3DF3-EC78-E031DC5B3DE6}"/>
              </a:ext>
            </a:extLst>
          </p:cNvPr>
          <p:cNvCxnSpPr/>
          <p:nvPr/>
        </p:nvCxnSpPr>
        <p:spPr>
          <a:xfrm>
            <a:off x="176989" y="2255122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1" name="Google Shape;91;p1">
            <a:extLst>
              <a:ext uri="{FF2B5EF4-FFF2-40B4-BE49-F238E27FC236}">
                <a16:creationId xmlns:a16="http://schemas.microsoft.com/office/drawing/2014/main" id="{DABA1FD6-355C-AAEA-BD3B-0D7749BE7B3E}"/>
              </a:ext>
            </a:extLst>
          </p:cNvPr>
          <p:cNvCxnSpPr/>
          <p:nvPr/>
        </p:nvCxnSpPr>
        <p:spPr>
          <a:xfrm>
            <a:off x="144693" y="3058079"/>
            <a:ext cx="11773996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2" name="Google Shape;92;p1">
            <a:extLst>
              <a:ext uri="{FF2B5EF4-FFF2-40B4-BE49-F238E27FC236}">
                <a16:creationId xmlns:a16="http://schemas.microsoft.com/office/drawing/2014/main" id="{5852BAC4-58B8-41A7-9133-1716B187E96D}"/>
              </a:ext>
            </a:extLst>
          </p:cNvPr>
          <p:cNvCxnSpPr/>
          <p:nvPr/>
        </p:nvCxnSpPr>
        <p:spPr>
          <a:xfrm rot="10800000" flipH="1">
            <a:off x="147401" y="3972058"/>
            <a:ext cx="11771288" cy="854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">
            <a:extLst>
              <a:ext uri="{FF2B5EF4-FFF2-40B4-BE49-F238E27FC236}">
                <a16:creationId xmlns:a16="http://schemas.microsoft.com/office/drawing/2014/main" id="{AE23107B-E290-6DBA-06B7-CC0A98B2E7CB}"/>
              </a:ext>
            </a:extLst>
          </p:cNvPr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A150B9F4-0FED-898D-21ED-0BD454FC0574}"/>
              </a:ext>
            </a:extLst>
          </p:cNvPr>
          <p:cNvCxnSpPr/>
          <p:nvPr/>
        </p:nvCxnSpPr>
        <p:spPr>
          <a:xfrm>
            <a:off x="1587" y="4967701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CC48516C-013B-DC4D-DD83-D9A6BD4B6FCB}"/>
              </a:ext>
            </a:extLst>
          </p:cNvPr>
          <p:cNvSpPr/>
          <p:nvPr/>
        </p:nvSpPr>
        <p:spPr>
          <a:xfrm>
            <a:off x="91737" y="5137197"/>
            <a:ext cx="2112579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作品のメッセージを、</a:t>
            </a:r>
            <a:endParaRPr lang="en-US" altLang="ja-JP"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altLang="ja-JP" dirty="0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一文</a:t>
            </a:r>
            <a:r>
              <a:rPr lang="ja-JP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で書きましょう。</a:t>
            </a:r>
            <a:endParaRPr b="0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>
            <a:extLst>
              <a:ext uri="{FF2B5EF4-FFF2-40B4-BE49-F238E27FC236}">
                <a16:creationId xmlns:a16="http://schemas.microsoft.com/office/drawing/2014/main" id="{78E6B8FA-6516-93C3-180D-002C4E6A5A73}"/>
              </a:ext>
            </a:extLst>
          </p:cNvPr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b="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7" name="Google Shape;97;p1">
            <a:extLst>
              <a:ext uri="{FF2B5EF4-FFF2-40B4-BE49-F238E27FC236}">
                <a16:creationId xmlns:a16="http://schemas.microsoft.com/office/drawing/2014/main" id="{72214E57-9772-6FEB-98D9-428CA34F1E26}"/>
              </a:ext>
            </a:extLst>
          </p:cNvPr>
          <p:cNvSpPr txBox="1"/>
          <p:nvPr/>
        </p:nvSpPr>
        <p:spPr>
          <a:xfrm>
            <a:off x="1631089" y="847594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ja-JP" altLang="en-US"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98" name="Google Shape;98;p1">
            <a:extLst>
              <a:ext uri="{FF2B5EF4-FFF2-40B4-BE49-F238E27FC236}">
                <a16:creationId xmlns:a16="http://schemas.microsoft.com/office/drawing/2014/main" id="{DA2724B3-6256-9C7F-0147-0C88429FDC30}"/>
              </a:ext>
            </a:extLst>
          </p:cNvPr>
          <p:cNvSpPr txBox="1"/>
          <p:nvPr/>
        </p:nvSpPr>
        <p:spPr>
          <a:xfrm>
            <a:off x="1604640" y="1319229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21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Q2</a:t>
            </a:r>
            <a:r>
              <a:rPr lang="ja-JP" sz="36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sz="1450" b="0" i="0" u="none" strike="noStrike" cap="none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人物や動物の＜表情＞から、何を感じますか？</a:t>
            </a:r>
            <a:endParaRPr sz="145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>
            <a:extLst>
              <a:ext uri="{FF2B5EF4-FFF2-40B4-BE49-F238E27FC236}">
                <a16:creationId xmlns:a16="http://schemas.microsoft.com/office/drawing/2014/main" id="{967CA252-2FF4-5263-AF58-C1410381EB60}"/>
              </a:ext>
            </a:extLst>
          </p:cNvPr>
          <p:cNvSpPr txBox="1"/>
          <p:nvPr/>
        </p:nvSpPr>
        <p:spPr>
          <a:xfrm>
            <a:off x="1614057" y="1694051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100" name="Google Shape;100;p1">
            <a:extLst>
              <a:ext uri="{FF2B5EF4-FFF2-40B4-BE49-F238E27FC236}">
                <a16:creationId xmlns:a16="http://schemas.microsoft.com/office/drawing/2014/main" id="{A77890A2-9D14-2DDA-52CD-A6269F1C6198}"/>
              </a:ext>
            </a:extLst>
          </p:cNvPr>
          <p:cNvSpPr txBox="1"/>
          <p:nvPr/>
        </p:nvSpPr>
        <p:spPr>
          <a:xfrm>
            <a:off x="1596300" y="2152637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21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Q3</a:t>
            </a:r>
            <a:r>
              <a:rPr lang="ja-JP" sz="36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sz="1400" b="0" i="0" u="none" strike="noStrike" cap="none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人物や動物、物の＜動き＞から、何を感じますか？</a:t>
            </a:r>
            <a:endParaRPr sz="14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>
            <a:extLst>
              <a:ext uri="{FF2B5EF4-FFF2-40B4-BE49-F238E27FC236}">
                <a16:creationId xmlns:a16="http://schemas.microsoft.com/office/drawing/2014/main" id="{FD2E639F-2062-A50E-6E61-C95FD77580F0}"/>
              </a:ext>
            </a:extLst>
          </p:cNvPr>
          <p:cNvSpPr txBox="1"/>
          <p:nvPr/>
        </p:nvSpPr>
        <p:spPr>
          <a:xfrm>
            <a:off x="1596300" y="2519412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102" name="Google Shape;102;p1">
            <a:extLst>
              <a:ext uri="{FF2B5EF4-FFF2-40B4-BE49-F238E27FC236}">
                <a16:creationId xmlns:a16="http://schemas.microsoft.com/office/drawing/2014/main" id="{846D6324-4E65-DFC1-E715-9F0C28071664}"/>
              </a:ext>
            </a:extLst>
          </p:cNvPr>
          <p:cNvSpPr txBox="1"/>
          <p:nvPr/>
        </p:nvSpPr>
        <p:spPr>
          <a:xfrm>
            <a:off x="1571525" y="2980624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21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Q4</a:t>
            </a:r>
            <a:r>
              <a:rPr lang="ja-JP" sz="36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r>
              <a:rPr lang="ja-JP" sz="1400" b="0" i="0" u="none" strike="noStrike" cap="none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どんな物がどんな大きさで、どの位置に置かれていますか？それはなぜでしょう？</a:t>
            </a:r>
            <a:endParaRPr sz="140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>
            <a:extLst>
              <a:ext uri="{FF2B5EF4-FFF2-40B4-BE49-F238E27FC236}">
                <a16:creationId xmlns:a16="http://schemas.microsoft.com/office/drawing/2014/main" id="{468700CA-42C9-7A62-B624-42CC8E813A18}"/>
              </a:ext>
            </a:extLst>
          </p:cNvPr>
          <p:cNvSpPr txBox="1"/>
          <p:nvPr/>
        </p:nvSpPr>
        <p:spPr>
          <a:xfrm>
            <a:off x="1596300" y="3345469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104" name="Google Shape;104;p1">
            <a:extLst>
              <a:ext uri="{FF2B5EF4-FFF2-40B4-BE49-F238E27FC236}">
                <a16:creationId xmlns:a16="http://schemas.microsoft.com/office/drawing/2014/main" id="{67FAD645-BBE7-80ED-7BE6-0C7C322A7249}"/>
              </a:ext>
            </a:extLst>
          </p:cNvPr>
          <p:cNvSpPr txBox="1"/>
          <p:nvPr/>
        </p:nvSpPr>
        <p:spPr>
          <a:xfrm>
            <a:off x="1565731" y="3915078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ja-JP" sz="64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Q5</a:t>
            </a:r>
            <a:r>
              <a:rPr lang="ja-JP" sz="9200" b="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</a:t>
            </a:r>
            <a:r>
              <a:rPr lang="ja-JP" sz="4400" b="0" i="0" u="none" strike="noStrike" cap="none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b="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>
            <a:extLst>
              <a:ext uri="{FF2B5EF4-FFF2-40B4-BE49-F238E27FC236}">
                <a16:creationId xmlns:a16="http://schemas.microsoft.com/office/drawing/2014/main" id="{63DEAD94-6A90-72A8-1849-D9A253170BE0}"/>
              </a:ext>
            </a:extLst>
          </p:cNvPr>
          <p:cNvSpPr txBox="1"/>
          <p:nvPr/>
        </p:nvSpPr>
        <p:spPr>
          <a:xfrm>
            <a:off x="1565731" y="4311332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sz="120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106" name="Google Shape;106;p1">
            <a:extLst>
              <a:ext uri="{FF2B5EF4-FFF2-40B4-BE49-F238E27FC236}">
                <a16:creationId xmlns:a16="http://schemas.microsoft.com/office/drawing/2014/main" id="{E9084D5D-3490-12F5-7FA2-B1B07C329B76}"/>
              </a:ext>
            </a:extLst>
          </p:cNvPr>
          <p:cNvSpPr txBox="1"/>
          <p:nvPr/>
        </p:nvSpPr>
        <p:spPr>
          <a:xfrm>
            <a:off x="2088946" y="5042045"/>
            <a:ext cx="10007829" cy="719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sp>
        <p:nvSpPr>
          <p:cNvPr id="108" name="Google Shape;108;p1">
            <a:extLst>
              <a:ext uri="{FF2B5EF4-FFF2-40B4-BE49-F238E27FC236}">
                <a16:creationId xmlns:a16="http://schemas.microsoft.com/office/drawing/2014/main" id="{71DD558E-A4C9-B7FA-5C6A-A3E51D3E3FEB}"/>
              </a:ext>
            </a:extLst>
          </p:cNvPr>
          <p:cNvSpPr txBox="1"/>
          <p:nvPr/>
        </p:nvSpPr>
        <p:spPr>
          <a:xfrm>
            <a:off x="0" y="-71175"/>
            <a:ext cx="3055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16129"/>
              <a:buFont typeface="Arial"/>
              <a:buNone/>
            </a:pPr>
            <a:r>
              <a:rPr lang="ja-JP" sz="31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THEME</a:t>
            </a: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</a:t>
            </a:r>
            <a:r>
              <a:rPr lang="ja-JP" sz="2694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分析テーマ</a:t>
            </a:r>
            <a:r>
              <a:rPr lang="ja-JP" sz="4894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694" b="1" i="0" u="none" strike="noStrike" cap="none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3" name="Google Shape;92;p1">
            <a:extLst>
              <a:ext uri="{FF2B5EF4-FFF2-40B4-BE49-F238E27FC236}">
                <a16:creationId xmlns:a16="http://schemas.microsoft.com/office/drawing/2014/main" id="{13D46075-4C4F-EEB6-9000-83B6C0FBBCE9}"/>
              </a:ext>
            </a:extLst>
          </p:cNvPr>
          <p:cNvSpPr/>
          <p:nvPr/>
        </p:nvSpPr>
        <p:spPr>
          <a:xfrm>
            <a:off x="176989" y="5847141"/>
            <a:ext cx="3014139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chemeClr val="accent1"/>
              </a:buClr>
              <a:buSzPts val="1000"/>
            </a:pPr>
            <a:r>
              <a:rPr lang="ja-JP" altLang="en-US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ふり返り　</a:t>
            </a:r>
            <a:r>
              <a:rPr lang="ja-JP" altLang="en-US" sz="1200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視覚分析で何を学んだ？</a:t>
            </a:r>
            <a:endParaRPr lang="en-US" altLang="ja-JP" sz="1200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  <a:p>
            <a:pPr>
              <a:buClr>
                <a:schemeClr val="accent1"/>
              </a:buClr>
              <a:buSzPts val="1000"/>
            </a:pPr>
            <a:r>
              <a:rPr lang="ja-JP" altLang="en-US" sz="1200" i="0" u="none" strike="noStrike" cap="none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</a:t>
            </a:r>
            <a:r>
              <a:rPr lang="en-US" altLang="ja-JP" sz="1200" i="0" u="none" strike="noStrike" cap="none" dirty="0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</a:t>
            </a:r>
            <a:r>
              <a:rPr lang="ja-JP" altLang="en-US" sz="1200" i="0" u="none" strike="noStrike" cap="none">
                <a:solidFill>
                  <a:schemeClr val="tx2">
                    <a:lumMod val="50000"/>
                  </a:schemeClr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どんなことに気づいた？</a:t>
            </a:r>
          </a:p>
          <a:p>
            <a:pPr>
              <a:buClr>
                <a:schemeClr val="accent1"/>
              </a:buClr>
              <a:buSzPts val="1000"/>
            </a:pPr>
            <a:endParaRPr lang="ja-JP" altLang="en-US" sz="1200" i="0" u="none" strike="noStrike" cap="none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endParaRPr sz="1200" i="0" u="none" strike="noStrike" cap="none" dirty="0">
              <a:solidFill>
                <a:schemeClr val="tx2">
                  <a:lumMod val="50000"/>
                </a:schemeClr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4" name="Google Shape;106;p1">
            <a:extLst>
              <a:ext uri="{FF2B5EF4-FFF2-40B4-BE49-F238E27FC236}">
                <a16:creationId xmlns:a16="http://schemas.microsoft.com/office/drawing/2014/main" id="{0608807B-FBDD-C7CF-248A-D8EE3BDB7A7B}"/>
              </a:ext>
            </a:extLst>
          </p:cNvPr>
          <p:cNvSpPr txBox="1"/>
          <p:nvPr/>
        </p:nvSpPr>
        <p:spPr>
          <a:xfrm>
            <a:off x="3095650" y="5823470"/>
            <a:ext cx="9001125" cy="917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Hiragino Maru Gothic ProN W4" panose="020F0400000000000000" pitchFamily="34" charset="-128"/>
              <a:ea typeface="Hiragino Maru Gothic ProN W4" panose="020F0400000000000000" pitchFamily="34" charset="-128"/>
              <a:cs typeface="HiraMaruProN-W4"/>
              <a:sym typeface="HiraMaruProN-W4"/>
            </a:endParaRPr>
          </a:p>
        </p:txBody>
      </p:sp>
      <p:cxnSp>
        <p:nvCxnSpPr>
          <p:cNvPr id="6" name="Google Shape;90;p1">
            <a:extLst>
              <a:ext uri="{FF2B5EF4-FFF2-40B4-BE49-F238E27FC236}">
                <a16:creationId xmlns:a16="http://schemas.microsoft.com/office/drawing/2014/main" id="{D6143699-F182-5708-C24B-5F95A5F444FD}"/>
              </a:ext>
            </a:extLst>
          </p:cNvPr>
          <p:cNvCxnSpPr>
            <a:cxnSpLocks/>
          </p:cNvCxnSpPr>
          <p:nvPr/>
        </p:nvCxnSpPr>
        <p:spPr>
          <a:xfrm>
            <a:off x="0" y="5784322"/>
            <a:ext cx="12192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254372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Macintosh PowerPoint</Application>
  <PresentationFormat>ワイド画面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Maru Gothic ProN W4</vt:lpstr>
      <vt:lpstr>HiraMaruProN-W4</vt:lpstr>
      <vt:lpstr>Meiryo</vt:lpstr>
      <vt:lpstr>Arial</vt:lpstr>
      <vt:lpstr>Cambria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神尾真弓</cp:lastModifiedBy>
  <cp:revision>1</cp:revision>
  <dcterms:modified xsi:type="dcterms:W3CDTF">2025-01-21T06:56:38Z</dcterms:modified>
</cp:coreProperties>
</file>