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42"/>
  </p:notesMasterIdLst>
  <p:sldIdLst>
    <p:sldId id="260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61"/>
    <p:restoredTop sz="94720"/>
  </p:normalViewPr>
  <p:slideViewPr>
    <p:cSldViewPr snapToGrid="0">
      <p:cViewPr varScale="1">
        <p:scale>
          <a:sx n="105" d="100"/>
          <a:sy n="105" d="100"/>
        </p:scale>
        <p:origin x="7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24796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771776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50269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79992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28391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832320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7199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957165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69181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8683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77032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96914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70899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51354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49089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28948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68738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48778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988212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678462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3778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7726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628035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31594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61833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5252018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937390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121008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22655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50064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19895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2851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58554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5035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8913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31073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0483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25471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0640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15587" y="593367"/>
            <a:ext cx="113604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15587" y="1536633"/>
            <a:ext cx="1136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11296251" y="6217622"/>
            <a:ext cx="7314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0" lvl="0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 rtl="0"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7966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3591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6793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5317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88235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7170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8579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5925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1359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559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9177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99969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77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1953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20124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07726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54307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49234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99943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695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0945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17304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33030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20482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59997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76412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51299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28149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95765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11133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81343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8269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41989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00285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7339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9525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7972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632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/>
        </p:nvSpPr>
        <p:spPr>
          <a:xfrm>
            <a:off x="1596300" y="56680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625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82758"/>
              <a:buFont typeface="Arial"/>
              <a:buNone/>
            </a:pPr>
            <a:r>
              <a:rPr lang="ja-JP" sz="4350" i="0" u="none" strike="noStrike" cap="none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Q1 </a:t>
            </a:r>
            <a:r>
              <a:rPr lang="ja-JP" sz="1750" i="0" u="none" strike="noStrike" cap="none">
                <a:solidFill>
                  <a:srgbClr val="757070"/>
                </a:solidFill>
              </a:rPr>
              <a:t>主に使われているのは何色ですか？＜色＞から何を感じますか？</a:t>
            </a:r>
            <a:endParaRPr sz="1750"/>
          </a:p>
        </p:txBody>
      </p:sp>
      <p:sp>
        <p:nvSpPr>
          <p:cNvPr id="274" name="Google Shape;274;p31"/>
          <p:cNvSpPr/>
          <p:nvPr/>
        </p:nvSpPr>
        <p:spPr>
          <a:xfrm>
            <a:off x="548621" y="903210"/>
            <a:ext cx="492379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色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383325" y="1886828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表情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397311" y="2917324"/>
            <a:ext cx="800115" cy="461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動き</a:t>
            </a: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/>
          <p:nvPr/>
        </p:nvSpPr>
        <p:spPr>
          <a:xfrm>
            <a:off x="176989" y="3917849"/>
            <a:ext cx="1454055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スケール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78" name="Google Shape;278;p31"/>
          <p:cNvSpPr/>
          <p:nvPr/>
        </p:nvSpPr>
        <p:spPr>
          <a:xfrm>
            <a:off x="254988" y="4974435"/>
            <a:ext cx="1030917" cy="6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24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表現</a:t>
            </a:r>
            <a:endParaRPr sz="2400" dirty="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79" name="Google Shape;279;p31"/>
          <p:cNvCxnSpPr/>
          <p:nvPr/>
        </p:nvCxnSpPr>
        <p:spPr>
          <a:xfrm>
            <a:off x="1612979" y="585988"/>
            <a:ext cx="0" cy="520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0" name="Google Shape;280;p31"/>
          <p:cNvCxnSpPr/>
          <p:nvPr/>
        </p:nvCxnSpPr>
        <p:spPr>
          <a:xfrm>
            <a:off x="176989" y="1584692"/>
            <a:ext cx="11741725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76989" y="2658835"/>
            <a:ext cx="117417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2" name="Google Shape;282;p31"/>
          <p:cNvCxnSpPr/>
          <p:nvPr/>
        </p:nvCxnSpPr>
        <p:spPr>
          <a:xfrm>
            <a:off x="415596" y="365474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3" name="Google Shape;283;p31"/>
          <p:cNvCxnSpPr/>
          <p:nvPr/>
        </p:nvCxnSpPr>
        <p:spPr>
          <a:xfrm>
            <a:off x="490887" y="4779033"/>
            <a:ext cx="11535389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31"/>
          <p:cNvCxnSpPr/>
          <p:nvPr/>
        </p:nvCxnSpPr>
        <p:spPr>
          <a:xfrm>
            <a:off x="0" y="556175"/>
            <a:ext cx="12190413" cy="0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5" name="Google Shape;285;p31"/>
          <p:cNvCxnSpPr/>
          <p:nvPr/>
        </p:nvCxnSpPr>
        <p:spPr>
          <a:xfrm>
            <a:off x="0" y="5765795"/>
            <a:ext cx="12190413" cy="0"/>
          </a:xfrm>
          <a:prstGeom prst="straightConnector1">
            <a:avLst/>
          </a:prstGeom>
          <a:noFill/>
          <a:ln w="9525" cap="flat" cmpd="sng">
            <a:solidFill>
              <a:srgbClr val="4472C4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86" name="Google Shape;286;p31"/>
          <p:cNvSpPr/>
          <p:nvPr/>
        </p:nvSpPr>
        <p:spPr>
          <a:xfrm>
            <a:off x="176988" y="5825305"/>
            <a:ext cx="437812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600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作品のメッセージを、一文で書きましょう。</a:t>
            </a:r>
            <a:endParaRPr sz="1600">
              <a:solidFill>
                <a:srgbClr val="0070C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87" name="Google Shape;287;p31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8" name="Google Shape;288;p3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  <p:sp>
        <p:nvSpPr>
          <p:cNvPr id="289" name="Google Shape;289;p31"/>
          <p:cNvSpPr txBox="1"/>
          <p:nvPr/>
        </p:nvSpPr>
        <p:spPr>
          <a:xfrm>
            <a:off x="1631050" y="99825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31"/>
          <p:cNvSpPr txBox="1"/>
          <p:nvPr/>
        </p:nvSpPr>
        <p:spPr>
          <a:xfrm>
            <a:off x="1536775" y="1636938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Q2</a:t>
            </a: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ja-JP" sz="1450">
                <a:solidFill>
                  <a:srgbClr val="757070"/>
                </a:solidFill>
              </a:rPr>
              <a:t>人物や動物の＜表情＞から、何を感じますか</a:t>
            </a:r>
            <a:r>
              <a:rPr lang="ja-JP" sz="1450">
                <a:solidFill>
                  <a:srgbClr val="757070"/>
                </a:solidFill>
                <a:latin typeface="Cambria"/>
                <a:ea typeface="Cambria"/>
                <a:cs typeface="Cambria"/>
                <a:sym typeface="Cambria"/>
              </a:rPr>
              <a:t>？</a:t>
            </a:r>
            <a:endParaRPr sz="145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31"/>
          <p:cNvSpPr txBox="1"/>
          <p:nvPr/>
        </p:nvSpPr>
        <p:spPr>
          <a:xfrm>
            <a:off x="1571525" y="2068388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1"/>
          <p:cNvSpPr txBox="1"/>
          <p:nvPr/>
        </p:nvSpPr>
        <p:spPr>
          <a:xfrm>
            <a:off x="1554150" y="2671950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Q3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人物や動物、物の＜動き＞から、何を感じますか？</a:t>
            </a:r>
            <a:endParaRPr/>
          </a:p>
        </p:txBody>
      </p:sp>
      <p:sp>
        <p:nvSpPr>
          <p:cNvPr id="293" name="Google Shape;293;p31"/>
          <p:cNvSpPr txBox="1"/>
          <p:nvPr/>
        </p:nvSpPr>
        <p:spPr>
          <a:xfrm>
            <a:off x="1588900" y="3103400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 txBox="1"/>
          <p:nvPr/>
        </p:nvSpPr>
        <p:spPr>
          <a:xfrm>
            <a:off x="1571525" y="3732063"/>
            <a:ext cx="72048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20000"/>
              <a:buFont typeface="Arial"/>
              <a:buNone/>
            </a:pPr>
            <a:r>
              <a:rPr lang="ja-JP" sz="30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Q4</a:t>
            </a:r>
            <a:r>
              <a:rPr lang="ja-JP" sz="3600">
                <a:solidFill>
                  <a:srgbClr val="0070C0"/>
                </a:solidFill>
              </a:rPr>
              <a:t> </a:t>
            </a:r>
            <a:r>
              <a:rPr lang="ja-JP">
                <a:solidFill>
                  <a:srgbClr val="757070"/>
                </a:solidFill>
              </a:rPr>
              <a:t>どんな物がどんな大きさで</a:t>
            </a:r>
            <a:r>
              <a:rPr lang="ja-JP" altLang="en-US">
                <a:solidFill>
                  <a:srgbClr val="757070"/>
                </a:solidFill>
              </a:rPr>
              <a:t>、どの位置に置かれて</a:t>
            </a:r>
            <a:r>
              <a:rPr lang="ja-JP">
                <a:solidFill>
                  <a:srgbClr val="757070"/>
                </a:solidFill>
              </a:rPr>
              <a:t>いますか？それはなぜでしょう？</a:t>
            </a:r>
            <a:endParaRPr dirty="0"/>
          </a:p>
        </p:txBody>
      </p:sp>
      <p:sp>
        <p:nvSpPr>
          <p:cNvPr id="295" name="Google Shape;295;p31"/>
          <p:cNvSpPr txBox="1"/>
          <p:nvPr/>
        </p:nvSpPr>
        <p:spPr>
          <a:xfrm>
            <a:off x="1606275" y="4163513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 txBox="1"/>
          <p:nvPr/>
        </p:nvSpPr>
        <p:spPr>
          <a:xfrm>
            <a:off x="1536774" y="4787575"/>
            <a:ext cx="10489501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fontScale="25000" lnSpcReduction="20000"/>
          </a:bodyPr>
          <a:lstStyle/>
          <a:p>
            <a:pPr>
              <a:buClr>
                <a:srgbClr val="0070C0"/>
              </a:buClr>
              <a:buSzPct val="64000"/>
            </a:pPr>
            <a:r>
              <a:rPr lang="ja-JP" sz="92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Q5</a:t>
            </a:r>
            <a:r>
              <a:rPr lang="en-US" altLang="ja-JP" sz="92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ja-JP" altLang="en-US" sz="44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擬人法（動物・自然を人間にみたてる）や、隠喩（景色や動物の仕草で気持ちを表現する）を用いた表現がありますか？見つけてみましょう。</a:t>
            </a:r>
            <a:endParaRPr sz="17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97" name="Google Shape;297;p31"/>
          <p:cNvSpPr txBox="1"/>
          <p:nvPr/>
        </p:nvSpPr>
        <p:spPr>
          <a:xfrm>
            <a:off x="1571525" y="5219025"/>
            <a:ext cx="10287600" cy="5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103400" y="6179125"/>
            <a:ext cx="11993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6627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5200</Words>
  <Application>Microsoft Macintosh PowerPoint</Application>
  <PresentationFormat>ワイド画面</PresentationFormat>
  <Paragraphs>520</Paragraphs>
  <Slides>40</Slides>
  <Notes>40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5" baseType="lpstr">
      <vt:lpstr>Arial</vt:lpstr>
      <vt:lpstr>Cambria</vt:lpstr>
      <vt:lpstr>Georgia</vt:lpstr>
      <vt:lpstr>Helvetica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9</cp:revision>
  <dcterms:modified xsi:type="dcterms:W3CDTF">2023-11-02T00:45:24Z</dcterms:modified>
</cp:coreProperties>
</file>