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  <p:sldMasterId id="2147483673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4"/>
    <p:restoredTop sz="94626"/>
  </p:normalViewPr>
  <p:slideViewPr>
    <p:cSldViewPr snapToGrid="0">
      <p:cViewPr varScale="1">
        <p:scale>
          <a:sx n="105" d="100"/>
          <a:sy n="105" d="100"/>
        </p:scale>
        <p:origin x="8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25ce2d02dfc_3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5" name="Google Shape;375;g25ce2d02dfc_3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25ce2d02dfc_3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3" name="Google Shape;383;g25ce2d02dfc_3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25ce2d02dfc_3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1" name="Google Shape;391;g25ce2d02dfc_3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25ce2d02dfc_3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9" name="Google Shape;399;g25ce2d02dfc_3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25ce2d02dfc_3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7" name="Google Shape;407;g25ce2d02dfc_3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25ce2d02dfc_3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5" name="Google Shape;415;g25ce2d02dfc_3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25ce2d02dfc_3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3" name="Google Shape;423;g25ce2d02dfc_3_1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25ce2d02dfc_3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1" name="Google Shape;431;g25ce2d02dfc_3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9" name="Google Shape;43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29" name="Google Shape;2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258" name="Google Shape;2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25ce2d02dfc_3_7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g25ce2d02dfc_3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25ce2d02dfc_3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8" name="Google Shape;358;g25ce2d02dfc_3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25ce2d02dfc_3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7" name="Google Shape;367;g25ce2d02dfc_3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>
            <a:spLocks noGrp="1"/>
          </p:cNvSpPr>
          <p:nvPr>
            <p:ph type="title"/>
          </p:nvPr>
        </p:nvSpPr>
        <p:spPr>
          <a:xfrm>
            <a:off x="415587" y="593367"/>
            <a:ext cx="113604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body" idx="1"/>
          </p:nvPr>
        </p:nvSpPr>
        <p:spPr>
          <a:xfrm>
            <a:off x="415587" y="1536633"/>
            <a:ext cx="1136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sldNum" idx="12"/>
          </p:nvPr>
        </p:nvSpPr>
        <p:spPr>
          <a:xfrm>
            <a:off x="11296251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0" name="Google Shape;130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44" name="Google Shape;144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151" name="Google Shape;151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52" name="Google Shape;15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25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15587" y="593367"/>
            <a:ext cx="113604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15587" y="1536633"/>
            <a:ext cx="1136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11296251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0" lvl="0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naruhodoagent.com/abc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1" name="Google Shape;171;p27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2" name="Google Shape;172;p27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3" name="Google Shape;173;p27"/>
          <p:cNvSpPr txBox="1"/>
          <p:nvPr/>
        </p:nvSpPr>
        <p:spPr>
          <a:xfrm>
            <a:off x="-71450" y="589275"/>
            <a:ext cx="2563200" cy="23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思い出せることを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かじょう書きに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してみましょう！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                                         　　　　　　　　　　　　　　　　　　　　　　　　　　　　　　　　　　　</a:t>
            </a:r>
            <a:endParaRPr dirty="0"/>
          </a:p>
        </p:txBody>
      </p:sp>
      <p:cxnSp>
        <p:nvCxnSpPr>
          <p:cNvPr id="174" name="Google Shape;174;p27"/>
          <p:cNvCxnSpPr/>
          <p:nvPr/>
        </p:nvCxnSpPr>
        <p:spPr>
          <a:xfrm>
            <a:off x="2491738" y="114548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5" name="Google Shape;175;p27"/>
          <p:cNvCxnSpPr/>
          <p:nvPr/>
        </p:nvCxnSpPr>
        <p:spPr>
          <a:xfrm>
            <a:off x="2491738" y="167639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76" name="Google Shape;176;p27"/>
          <p:cNvSpPr/>
          <p:nvPr/>
        </p:nvSpPr>
        <p:spPr>
          <a:xfrm>
            <a:off x="2681416" y="83302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7"/>
          <p:cNvSpPr/>
          <p:nvPr/>
        </p:nvSpPr>
        <p:spPr>
          <a:xfrm>
            <a:off x="2681416" y="135485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27"/>
          <p:cNvCxnSpPr/>
          <p:nvPr/>
        </p:nvCxnSpPr>
        <p:spPr>
          <a:xfrm>
            <a:off x="2491738" y="2202005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79" name="Google Shape;179;p27"/>
          <p:cNvCxnSpPr/>
          <p:nvPr/>
        </p:nvCxnSpPr>
        <p:spPr>
          <a:xfrm>
            <a:off x="2491738" y="273291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0" name="Google Shape;180;p27"/>
          <p:cNvSpPr/>
          <p:nvPr/>
        </p:nvSpPr>
        <p:spPr>
          <a:xfrm>
            <a:off x="2681416" y="2411376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7"/>
          <p:cNvSpPr/>
          <p:nvPr/>
        </p:nvSpPr>
        <p:spPr>
          <a:xfrm>
            <a:off x="2681415" y="1894401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2" name="Google Shape;182;p27"/>
          <p:cNvCxnSpPr/>
          <p:nvPr/>
        </p:nvCxnSpPr>
        <p:spPr>
          <a:xfrm>
            <a:off x="2491737" y="329187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3" name="Google Shape;183;p27"/>
          <p:cNvSpPr/>
          <p:nvPr/>
        </p:nvSpPr>
        <p:spPr>
          <a:xfrm>
            <a:off x="2681415" y="2970328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4" name="Google Shape;184;p27"/>
          <p:cNvCxnSpPr/>
          <p:nvPr/>
        </p:nvCxnSpPr>
        <p:spPr>
          <a:xfrm>
            <a:off x="2491737" y="3817476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5" name="Google Shape;185;p27"/>
          <p:cNvSpPr/>
          <p:nvPr/>
        </p:nvSpPr>
        <p:spPr>
          <a:xfrm>
            <a:off x="2681415" y="402684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7"/>
          <p:cNvSpPr/>
          <p:nvPr/>
        </p:nvSpPr>
        <p:spPr>
          <a:xfrm>
            <a:off x="2681414" y="3509872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7" name="Google Shape;187;p27"/>
          <p:cNvCxnSpPr/>
          <p:nvPr/>
        </p:nvCxnSpPr>
        <p:spPr>
          <a:xfrm>
            <a:off x="2491737" y="4350962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188" name="Google Shape;188;p27"/>
          <p:cNvCxnSpPr/>
          <p:nvPr/>
        </p:nvCxnSpPr>
        <p:spPr>
          <a:xfrm>
            <a:off x="2491737" y="4876568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89" name="Google Shape;189;p27"/>
          <p:cNvSpPr/>
          <p:nvPr/>
        </p:nvSpPr>
        <p:spPr>
          <a:xfrm>
            <a:off x="2681414" y="4568964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7"/>
          <p:cNvCxnSpPr/>
          <p:nvPr/>
        </p:nvCxnSpPr>
        <p:spPr>
          <a:xfrm>
            <a:off x="2491737" y="5413379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1" name="Google Shape;191;p27"/>
          <p:cNvSpPr/>
          <p:nvPr/>
        </p:nvSpPr>
        <p:spPr>
          <a:xfrm>
            <a:off x="2681414" y="5105775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2" name="Google Shape;192;p27"/>
          <p:cNvCxnSpPr/>
          <p:nvPr/>
        </p:nvCxnSpPr>
        <p:spPr>
          <a:xfrm rot="10800000" flipH="1">
            <a:off x="0" y="5901071"/>
            <a:ext cx="12191999" cy="7300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193" name="Google Shape;193;p27"/>
          <p:cNvSpPr/>
          <p:nvPr/>
        </p:nvSpPr>
        <p:spPr>
          <a:xfrm>
            <a:off x="2681414" y="5634107"/>
            <a:ext cx="210871" cy="19646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7"/>
          <p:cNvSpPr txBox="1"/>
          <p:nvPr/>
        </p:nvSpPr>
        <p:spPr>
          <a:xfrm>
            <a:off x="-35750" y="5950175"/>
            <a:ext cx="2491800" cy="10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一番印象に残ったことは</a:t>
            </a:r>
            <a:endParaRPr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何ですか？　　　   　　　　　　　　　　　　　　　　　　　　　　　　</a:t>
            </a:r>
            <a:endParaRPr/>
          </a:p>
        </p:txBody>
      </p:sp>
      <p:sp>
        <p:nvSpPr>
          <p:cNvPr id="195" name="Google Shape;195;p27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6" name="Google Shape;196;p27"/>
          <p:cNvSpPr txBox="1"/>
          <p:nvPr/>
        </p:nvSpPr>
        <p:spPr>
          <a:xfrm>
            <a:off x="3020775" y="65315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7"/>
          <p:cNvSpPr txBox="1"/>
          <p:nvPr/>
        </p:nvSpPr>
        <p:spPr>
          <a:xfrm>
            <a:off x="3005050" y="11548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7"/>
          <p:cNvSpPr txBox="1"/>
          <p:nvPr/>
        </p:nvSpPr>
        <p:spPr>
          <a:xfrm>
            <a:off x="3020775" y="17107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27"/>
          <p:cNvSpPr txBox="1"/>
          <p:nvPr/>
        </p:nvSpPr>
        <p:spPr>
          <a:xfrm>
            <a:off x="3005050" y="221251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27"/>
          <p:cNvSpPr txBox="1"/>
          <p:nvPr/>
        </p:nvSpPr>
        <p:spPr>
          <a:xfrm>
            <a:off x="3020775" y="2748300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7"/>
          <p:cNvSpPr txBox="1"/>
          <p:nvPr/>
        </p:nvSpPr>
        <p:spPr>
          <a:xfrm>
            <a:off x="3005050" y="325003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7"/>
          <p:cNvSpPr txBox="1"/>
          <p:nvPr/>
        </p:nvSpPr>
        <p:spPr>
          <a:xfrm>
            <a:off x="3020775" y="380592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05050" y="4307663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3005050" y="4902875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7"/>
          <p:cNvSpPr txBox="1"/>
          <p:nvPr/>
        </p:nvSpPr>
        <p:spPr>
          <a:xfrm>
            <a:off x="3005050" y="5402188"/>
            <a:ext cx="8790300" cy="5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7"/>
          <p:cNvSpPr txBox="1"/>
          <p:nvPr/>
        </p:nvSpPr>
        <p:spPr>
          <a:xfrm>
            <a:off x="2613175" y="6044575"/>
            <a:ext cx="9483600" cy="7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7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8" name="Google Shape;378;p36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79" name="Google Shape;379;p36"/>
          <p:cNvSpPr txBox="1"/>
          <p:nvPr/>
        </p:nvSpPr>
        <p:spPr>
          <a:xfrm>
            <a:off x="11783833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3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36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A57F0ECE-6514-364C-65AC-95DE672EB022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</a:t>
            </a:r>
            <a:r>
              <a:rPr lang="ja-JP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調べ</a:t>
            </a:r>
            <a:r>
              <a:rPr lang="ja-JP" altLang="en-US" sz="3733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たいこと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5" name="Google Shape;385;p37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7" name="Google Shape;387;p37"/>
          <p:cNvSpPr txBox="1"/>
          <p:nvPr/>
        </p:nvSpPr>
        <p:spPr>
          <a:xfrm>
            <a:off x="11773232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4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37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CE83C597-402E-BE91-8579-FE3AC5D1BACE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</a:t>
            </a:r>
            <a:r>
              <a:rPr lang="ja-JP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調べ</a:t>
            </a: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る方法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4" name="Google Shape;394;p38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95" name="Google Shape;395;p38"/>
          <p:cNvSpPr txBox="1"/>
          <p:nvPr/>
        </p:nvSpPr>
        <p:spPr>
          <a:xfrm>
            <a:off x="11776400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5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6" name="Google Shape;396;p38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883003B1-24F7-0752-7ADF-A376782C024B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◼︎用意したもの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2" name="Google Shape;402;p39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03" name="Google Shape;403;p39"/>
          <p:cNvSpPr txBox="1"/>
          <p:nvPr/>
        </p:nvSpPr>
        <p:spPr>
          <a:xfrm>
            <a:off x="11805037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6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p39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8B4050F3-F609-95B9-2FFC-6EB95B854F0A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◼︎わかったこと①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0" name="Google Shape;410;p40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1" name="Google Shape;411;p40"/>
          <p:cNvSpPr txBox="1"/>
          <p:nvPr/>
        </p:nvSpPr>
        <p:spPr>
          <a:xfrm>
            <a:off x="11741427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7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40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0267E505-E223-002D-9936-F2EDFBDC3E82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◼︎わかったこと②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7" name="Google Shape;417;p41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9" name="Google Shape;419;p41"/>
          <p:cNvSpPr txBox="1"/>
          <p:nvPr/>
        </p:nvSpPr>
        <p:spPr>
          <a:xfrm>
            <a:off x="11794436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8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41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F54488F8-377B-BD60-A4E3-B7C961D5444F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◼︎わかったこと</a:t>
            </a:r>
            <a:r>
              <a:rPr lang="en-US" altLang="ja-JP" sz="3733" i="0" u="none" strike="noStrike" cap="none" dirty="0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③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5" name="Google Shape;425;p42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27" name="Google Shape;427;p42"/>
          <p:cNvSpPr txBox="1"/>
          <p:nvPr/>
        </p:nvSpPr>
        <p:spPr>
          <a:xfrm>
            <a:off x="11720224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9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42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23EC84BD-A42D-A723-B4EA-5F312E9FE604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◼︎気付き・発見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4" name="Google Shape;434;p43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35" name="Google Shape;435;p43"/>
          <p:cNvSpPr txBox="1"/>
          <p:nvPr/>
        </p:nvSpPr>
        <p:spPr>
          <a:xfrm>
            <a:off x="11720224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10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43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EC3F8CC4-5C92-EB57-0C28-6C893C30C8EB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◼︎参考にしたもの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44"/>
          <p:cNvSpPr txBox="1"/>
          <p:nvPr/>
        </p:nvSpPr>
        <p:spPr>
          <a:xfrm>
            <a:off x="-30040" y="-38232"/>
            <a:ext cx="12190413" cy="1325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8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授業活用の仕方 </a:t>
            </a:r>
            <a:r>
              <a:rPr lang="ja-JP" sz="3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EXAMPLE 　　　　　　　</a:t>
            </a:r>
            <a:endParaRPr dirty="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42" name="Google Shape;442;p44"/>
          <p:cNvSpPr/>
          <p:nvPr/>
        </p:nvSpPr>
        <p:spPr>
          <a:xfrm>
            <a:off x="-67114" y="805637"/>
            <a:ext cx="148149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①トピック紹介 </a:t>
            </a:r>
            <a:endParaRPr sz="1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3" name="Google Shape;443;p44"/>
          <p:cNvCxnSpPr>
            <a:cxnSpLocks/>
          </p:cNvCxnSpPr>
          <p:nvPr/>
        </p:nvCxnSpPr>
        <p:spPr>
          <a:xfrm>
            <a:off x="2045804" y="556175"/>
            <a:ext cx="0" cy="621837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4" name="Google Shape;444;p44"/>
          <p:cNvCxnSpPr>
            <a:cxnSpLocks/>
          </p:cNvCxnSpPr>
          <p:nvPr/>
        </p:nvCxnSpPr>
        <p:spPr>
          <a:xfrm>
            <a:off x="-18611" y="1333360"/>
            <a:ext cx="1193732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5" name="Google Shape;445;p44"/>
          <p:cNvCxnSpPr/>
          <p:nvPr/>
        </p:nvCxnSpPr>
        <p:spPr>
          <a:xfrm>
            <a:off x="-67114" y="3535800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6" name="Google Shape;446;p44"/>
          <p:cNvCxnSpPr/>
          <p:nvPr/>
        </p:nvCxnSpPr>
        <p:spPr>
          <a:xfrm>
            <a:off x="0" y="4308826"/>
            <a:ext cx="11773997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7" name="Google Shape;447;p44"/>
          <p:cNvCxnSpPr/>
          <p:nvPr/>
        </p:nvCxnSpPr>
        <p:spPr>
          <a:xfrm>
            <a:off x="31627" y="5021954"/>
            <a:ext cx="1184928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8" name="Google Shape;448;p44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49" name="Google Shape;449;p44"/>
          <p:cNvCxnSpPr/>
          <p:nvPr/>
        </p:nvCxnSpPr>
        <p:spPr>
          <a:xfrm>
            <a:off x="2474243" y="5582209"/>
            <a:ext cx="9759668" cy="7859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451" name="Google Shape;451;p44"/>
          <p:cNvSpPr txBox="1"/>
          <p:nvPr/>
        </p:nvSpPr>
        <p:spPr>
          <a:xfrm>
            <a:off x="5506414" y="11153"/>
            <a:ext cx="12190413" cy="1325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                                         　　　　　　　　　　　　　　　　　　　　　　　　　　　　　　　　　　　　</a:t>
            </a:r>
            <a:endParaRPr/>
          </a:p>
        </p:txBody>
      </p:sp>
      <p:cxnSp>
        <p:nvCxnSpPr>
          <p:cNvPr id="452" name="Google Shape;452;p44"/>
          <p:cNvCxnSpPr/>
          <p:nvPr/>
        </p:nvCxnSpPr>
        <p:spPr>
          <a:xfrm>
            <a:off x="-30040" y="6774554"/>
            <a:ext cx="1184928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53" name="Google Shape;453;p44"/>
          <p:cNvSpPr/>
          <p:nvPr/>
        </p:nvSpPr>
        <p:spPr>
          <a:xfrm>
            <a:off x="-66401" y="1490273"/>
            <a:ext cx="2020105" cy="545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②ワークシート</a:t>
            </a:r>
            <a:r>
              <a:rPr lang="ja-JP" altLang="en-US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の</a:t>
            </a:r>
            <a:endParaRPr lang="en-US" altLang="ja-JP"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 </a:t>
            </a:r>
            <a:r>
              <a:rPr lang="ja-JP" altLang="en-US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選択・配布</a:t>
            </a:r>
            <a:endParaRPr sz="140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44"/>
          <p:cNvSpPr/>
          <p:nvPr/>
        </p:nvSpPr>
        <p:spPr>
          <a:xfrm>
            <a:off x="-46708" y="3775891"/>
            <a:ext cx="2306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③動画やイラストで学ぶ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55" name="Google Shape;455;p44"/>
          <p:cNvSpPr/>
          <p:nvPr/>
        </p:nvSpPr>
        <p:spPr>
          <a:xfrm>
            <a:off x="-18611" y="4517815"/>
            <a:ext cx="1214400" cy="3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④問う</a:t>
            </a:r>
            <a:endParaRPr sz="140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44"/>
          <p:cNvSpPr/>
          <p:nvPr/>
        </p:nvSpPr>
        <p:spPr>
          <a:xfrm>
            <a:off x="-58175" y="5344101"/>
            <a:ext cx="2317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⑤調べて書いてもらう</a:t>
            </a:r>
            <a:endParaRPr sz="1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</a:t>
            </a:r>
            <a:endParaRPr sz="1400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7" name="Google Shape;457;p44"/>
          <p:cNvCxnSpPr>
            <a:cxnSpLocks/>
          </p:cNvCxnSpPr>
          <p:nvPr/>
        </p:nvCxnSpPr>
        <p:spPr>
          <a:xfrm>
            <a:off x="2467673" y="556175"/>
            <a:ext cx="21493" cy="6218379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58" name="Google Shape;458;p44"/>
          <p:cNvSpPr/>
          <p:nvPr/>
        </p:nvSpPr>
        <p:spPr>
          <a:xfrm>
            <a:off x="2038517" y="803384"/>
            <a:ext cx="49244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３分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44"/>
          <p:cNvSpPr/>
          <p:nvPr/>
        </p:nvSpPr>
        <p:spPr>
          <a:xfrm>
            <a:off x="2004052" y="1644462"/>
            <a:ext cx="49244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５分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44"/>
          <p:cNvSpPr/>
          <p:nvPr/>
        </p:nvSpPr>
        <p:spPr>
          <a:xfrm>
            <a:off x="2039297" y="3690810"/>
            <a:ext cx="50847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8~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10分</a:t>
            </a:r>
            <a:endParaRPr sz="1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1" name="Google Shape;461;p44"/>
          <p:cNvSpPr/>
          <p:nvPr/>
        </p:nvSpPr>
        <p:spPr>
          <a:xfrm>
            <a:off x="1989651" y="5328704"/>
            <a:ext cx="57740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2０分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2" name="Google Shape;462;p44"/>
          <p:cNvSpPr/>
          <p:nvPr/>
        </p:nvSpPr>
        <p:spPr>
          <a:xfrm>
            <a:off x="2045804" y="6323288"/>
            <a:ext cx="49244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残り</a:t>
            </a:r>
            <a:endParaRPr sz="1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63" name="Google Shape;463;p44"/>
          <p:cNvCxnSpPr/>
          <p:nvPr/>
        </p:nvCxnSpPr>
        <p:spPr>
          <a:xfrm>
            <a:off x="-13903" y="6154359"/>
            <a:ext cx="1184928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64" name="Google Shape;464;p44"/>
          <p:cNvSpPr/>
          <p:nvPr/>
        </p:nvSpPr>
        <p:spPr>
          <a:xfrm>
            <a:off x="-40375" y="6297703"/>
            <a:ext cx="2317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⑥発表とリフレクション</a:t>
            </a:r>
            <a:endParaRPr sz="1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44"/>
          <p:cNvSpPr/>
          <p:nvPr/>
        </p:nvSpPr>
        <p:spPr>
          <a:xfrm>
            <a:off x="2065368" y="4516442"/>
            <a:ext cx="42351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3分</a:t>
            </a:r>
            <a:endParaRPr sz="1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6" name="Google Shape;466;p44"/>
          <p:cNvSpPr/>
          <p:nvPr/>
        </p:nvSpPr>
        <p:spPr>
          <a:xfrm>
            <a:off x="2508268" y="694144"/>
            <a:ext cx="435346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トピック</a:t>
            </a:r>
            <a:r>
              <a:rPr lang="ja-JP" altLang="en-US" sz="120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説明</a:t>
            </a: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を先生が読み上げて紹介しましょう。</a:t>
            </a:r>
            <a:endParaRPr lang="en-US" altLang="ja-JP" sz="1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先生が</a:t>
            </a:r>
            <a:r>
              <a:rPr lang="ja-JP" altLang="en-US" sz="120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その分野の</a:t>
            </a: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エキスパートである必要はありません。</a:t>
            </a:r>
            <a:endParaRPr lang="en-US" altLang="ja-JP" sz="1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いっしょに学びましょう。</a:t>
            </a:r>
            <a:endParaRPr sz="1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44"/>
          <p:cNvSpPr/>
          <p:nvPr/>
        </p:nvSpPr>
        <p:spPr>
          <a:xfrm>
            <a:off x="2474243" y="1418461"/>
            <a:ext cx="4493538" cy="2165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授業にあったワークシートを選択し、配布します。</a:t>
            </a:r>
            <a:endParaRPr lang="en-US" altLang="ja-JP" sz="1200" dirty="0">
              <a:solidFill>
                <a:schemeClr val="dk1"/>
              </a:solidFill>
              <a:latin typeface="Cambria" panose="02040503050406030204" pitchFamily="18" charset="0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（学習支援ツールにアップロードできます）</a:t>
            </a:r>
            <a:endParaRPr lang="en-US" altLang="ja-JP" sz="1200" dirty="0">
              <a:solidFill>
                <a:schemeClr val="dk1"/>
              </a:solidFill>
              <a:latin typeface="Cambria" panose="02040503050406030204" pitchFamily="18" charset="0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900" dirty="0">
                <a:solidFill>
                  <a:srgbClr val="FF0000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※</a:t>
            </a:r>
            <a:r>
              <a:rPr lang="ja-JP" altLang="en-US" sz="900">
                <a:solidFill>
                  <a:srgbClr val="FF0000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ワークシートを活用せずに学習することも可能です。</a:t>
            </a:r>
            <a:endParaRPr lang="en-US" altLang="ja-JP" sz="900" dirty="0">
              <a:solidFill>
                <a:srgbClr val="FF0000"/>
              </a:solidFill>
              <a:latin typeface="Cambria" panose="02040503050406030204" pitchFamily="18" charset="0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ja-JP" sz="900" dirty="0">
                <a:solidFill>
                  <a:srgbClr val="FF0000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※</a:t>
            </a:r>
            <a:r>
              <a:rPr lang="ja-JP" altLang="en-US" sz="900">
                <a:solidFill>
                  <a:srgbClr val="FF0000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１）は１０分、３）４）は２０分程度かかります。２）５）６）は３０分以上かかるので、家庭学習や複数コマを活用した学習におすすめです。</a:t>
            </a:r>
            <a:endParaRPr lang="en-US" altLang="ja-JP" sz="900" dirty="0">
              <a:solidFill>
                <a:srgbClr val="FF0000"/>
              </a:solidFill>
              <a:latin typeface="Cambria" panose="02040503050406030204" pitchFamily="18" charset="0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altLang="ja-JP" sz="900" dirty="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</a:br>
            <a:r>
              <a:rPr lang="ja-JP" altLang="en-US" sz="105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１）</a:t>
            </a:r>
            <a:r>
              <a:rPr lang="en-US" altLang="ja-JP" sz="1050" dirty="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Let’s Do</a:t>
            </a:r>
            <a:r>
              <a:rPr lang="ja-JP" altLang="en-US" sz="105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かじょうがき！：気づいたことを箇条書き</a:t>
            </a:r>
            <a:endParaRPr lang="en-US" altLang="ja-JP" sz="1050" dirty="0">
              <a:solidFill>
                <a:schemeClr val="dk1"/>
              </a:solidFill>
              <a:latin typeface="Cambria" panose="02040503050406030204" pitchFamily="18" charset="0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２）</a:t>
            </a:r>
            <a:r>
              <a:rPr lang="en-US" altLang="ja-JP" sz="1050" dirty="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Let’s Do</a:t>
            </a:r>
            <a:r>
              <a:rPr lang="ja-JP" altLang="en-US" sz="105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しらべもの！ ：調べたことを整理</a:t>
            </a:r>
            <a:endParaRPr lang="en-US" altLang="ja-JP" sz="1050" dirty="0">
              <a:solidFill>
                <a:schemeClr val="dk1"/>
              </a:solidFill>
              <a:latin typeface="Cambria" panose="02040503050406030204" pitchFamily="18" charset="0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３）</a:t>
            </a:r>
            <a:r>
              <a:rPr lang="en-US" altLang="ja-JP" sz="1050" dirty="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KWL</a:t>
            </a:r>
            <a:r>
              <a:rPr lang="ja-JP" altLang="en-US" sz="105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：学びのプロセスを書く</a:t>
            </a:r>
            <a:endParaRPr lang="en-US" altLang="ja-JP" sz="1050" dirty="0">
              <a:solidFill>
                <a:schemeClr val="dk1"/>
              </a:solidFill>
              <a:latin typeface="Cambria" panose="02040503050406030204" pitchFamily="18" charset="0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４）スピーチ：</a:t>
            </a:r>
            <a:r>
              <a:rPr lang="ja-JP" sz="105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発表</a:t>
            </a:r>
            <a:r>
              <a:rPr lang="ja-JP" altLang="en-US" sz="105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の準備</a:t>
            </a:r>
            <a:endParaRPr lang="en-US" altLang="ja-JP" sz="1050" dirty="0">
              <a:solidFill>
                <a:schemeClr val="dk1"/>
              </a:solidFill>
              <a:latin typeface="Cambria" panose="02040503050406030204" pitchFamily="18" charset="0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５）ポスター：情報をデザイン</a:t>
            </a:r>
            <a:endParaRPr lang="en-US" altLang="ja-JP" sz="1050" dirty="0">
              <a:solidFill>
                <a:schemeClr val="dk1"/>
              </a:solidFill>
              <a:latin typeface="Cambria" panose="02040503050406030204" pitchFamily="18" charset="0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50">
                <a:solidFill>
                  <a:schemeClr val="dk1"/>
                </a:solidFill>
                <a:latin typeface="Cambria" panose="02040503050406030204" pitchFamily="18" charset="0"/>
                <a:ea typeface="Cambria"/>
                <a:cs typeface="Cambria"/>
                <a:sym typeface="Cambria"/>
              </a:rPr>
              <a:t>６）視覚分析：項目ごとに情報を分類</a:t>
            </a:r>
            <a:endParaRPr sz="1050" dirty="0">
              <a:solidFill>
                <a:schemeClr val="dk1"/>
              </a:solidFill>
              <a:latin typeface="Cambria" panose="02040503050406030204" pitchFamily="18" charset="0"/>
              <a:ea typeface="Cambria"/>
              <a:cs typeface="Cambria"/>
              <a:sym typeface="Cambria"/>
            </a:endParaRPr>
          </a:p>
        </p:txBody>
      </p:sp>
      <p:sp>
        <p:nvSpPr>
          <p:cNvPr id="468" name="Google Shape;468;p44"/>
          <p:cNvSpPr/>
          <p:nvPr/>
        </p:nvSpPr>
        <p:spPr>
          <a:xfrm>
            <a:off x="2523873" y="3598161"/>
            <a:ext cx="4031873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動画は一時停止しながら、「〜って何だったかな？」と</a:t>
            </a:r>
            <a:endParaRPr sz="1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キーワードを確認しながら見ていきます。</a:t>
            </a:r>
            <a:endParaRPr sz="1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※フルスクリーンにすると動画が大きくなります。</a:t>
            </a:r>
            <a:endParaRPr sz="1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44"/>
          <p:cNvSpPr/>
          <p:nvPr/>
        </p:nvSpPr>
        <p:spPr>
          <a:xfrm>
            <a:off x="2523873" y="4352047"/>
            <a:ext cx="4339650" cy="636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④</a:t>
            </a:r>
            <a:r>
              <a:rPr lang="ja-JP" altLang="en-US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を参考</a:t>
            </a: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に、</a:t>
            </a:r>
            <a:r>
              <a:rPr lang="ja-JP" altLang="en-US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児童・生徒</a:t>
            </a: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に</a:t>
            </a:r>
            <a:r>
              <a:rPr lang="ja-JP" altLang="en-US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問いを</a:t>
            </a: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投げかけてみましょう。</a:t>
            </a:r>
            <a:endParaRPr sz="1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「調べたいこと」を見つけるヒントになります。</a:t>
            </a:r>
            <a:endParaRPr lang="en-US" altLang="ja-JP" sz="1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>
                <a:solidFill>
                  <a:schemeClr val="dk1"/>
                </a:solidFill>
                <a:ea typeface="Cambria"/>
                <a:hlinkClick r:id="rId3"/>
              </a:rPr>
              <a:t>田村学先生の探究学習</a:t>
            </a:r>
            <a:r>
              <a:rPr lang="en-US" altLang="ja-JP" sz="1200" dirty="0">
                <a:solidFill>
                  <a:schemeClr val="dk1"/>
                </a:solidFill>
                <a:ea typeface="Cambria"/>
                <a:hlinkClick r:id="rId3"/>
              </a:rPr>
              <a:t>ABC</a:t>
            </a:r>
            <a:r>
              <a:rPr lang="ja-JP" altLang="en-US" sz="1200">
                <a:solidFill>
                  <a:schemeClr val="dk1"/>
                </a:solidFill>
                <a:ea typeface="Cambria"/>
              </a:rPr>
              <a:t>を参考にしてください。</a:t>
            </a:r>
            <a:endParaRPr lang="en-US" altLang="ja-JP" sz="1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0" name="Google Shape;470;p44"/>
          <p:cNvSpPr/>
          <p:nvPr/>
        </p:nvSpPr>
        <p:spPr>
          <a:xfrm>
            <a:off x="2491529" y="5069265"/>
            <a:ext cx="4376883" cy="504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検索エンジンを活用して</a:t>
            </a:r>
            <a:r>
              <a:rPr lang="ja-JP" altLang="en-US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「調べたいこと」ことを検索しても</a:t>
            </a: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らいましょう。</a:t>
            </a:r>
            <a:r>
              <a:rPr lang="ja-JP" altLang="en-US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クリックすると</a:t>
            </a:r>
            <a:r>
              <a:rPr lang="en-US" altLang="ja-JP" sz="1200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Yahoo</a:t>
            </a:r>
            <a:r>
              <a:rPr lang="ja-JP" altLang="en-US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！きっずに進みます。</a:t>
            </a:r>
            <a:endParaRPr sz="1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44"/>
          <p:cNvSpPr/>
          <p:nvPr/>
        </p:nvSpPr>
        <p:spPr>
          <a:xfrm>
            <a:off x="2474243" y="5636841"/>
            <a:ext cx="4241847" cy="47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「調べたこと」「整理したこと」「伝えたいこと」</a:t>
            </a:r>
            <a:r>
              <a:rPr lang="ja-JP" altLang="en-US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など</a:t>
            </a: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を</a:t>
            </a:r>
            <a:endParaRPr sz="1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ワークシートに</a:t>
            </a:r>
            <a:r>
              <a:rPr lang="ja-JP" altLang="en-US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書いて</a:t>
            </a: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もらいましょう。</a:t>
            </a:r>
            <a:endParaRPr lang="en-US" altLang="ja-JP" sz="1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2" name="Google Shape;472;p44"/>
          <p:cNvSpPr/>
          <p:nvPr/>
        </p:nvSpPr>
        <p:spPr>
          <a:xfrm>
            <a:off x="2489166" y="6221882"/>
            <a:ext cx="649408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各自</a:t>
            </a:r>
            <a:r>
              <a:rPr lang="ja-JP" altLang="en-US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まとめた</a:t>
            </a: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ことを、グループで、またはクラス全体で</a:t>
            </a:r>
            <a:endParaRPr lang="en-US" altLang="ja-JP" sz="1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発表してもらいましょう。</a:t>
            </a:r>
            <a:endParaRPr sz="1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E32877EB-B0F8-264F-5566-ADB43290F7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0861" y="-1915"/>
            <a:ext cx="4784651" cy="68580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F15A0CE-1105-3693-4D6E-9CB2965BFEF0}"/>
              </a:ext>
            </a:extLst>
          </p:cNvPr>
          <p:cNvSpPr/>
          <p:nvPr/>
        </p:nvSpPr>
        <p:spPr>
          <a:xfrm>
            <a:off x="9939967" y="590837"/>
            <a:ext cx="1827293" cy="1372951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2B61EBF-D178-841E-4955-E6816AB1774F}"/>
              </a:ext>
            </a:extLst>
          </p:cNvPr>
          <p:cNvSpPr/>
          <p:nvPr/>
        </p:nvSpPr>
        <p:spPr>
          <a:xfrm>
            <a:off x="7277257" y="2931786"/>
            <a:ext cx="4450166" cy="842268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54AF2D8-3635-75FA-4682-76ECB050D9A4}"/>
              </a:ext>
            </a:extLst>
          </p:cNvPr>
          <p:cNvSpPr txBox="1"/>
          <p:nvPr/>
        </p:nvSpPr>
        <p:spPr>
          <a:xfrm>
            <a:off x="10178373" y="330421"/>
            <a:ext cx="1549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solidFill>
                  <a:srgbClr val="0070C0"/>
                </a:solidFill>
              </a:rPr>
              <a:t>①トピック紹介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06192FA-07B6-8257-864A-A37F00E9FC04}"/>
              </a:ext>
            </a:extLst>
          </p:cNvPr>
          <p:cNvSpPr txBox="1"/>
          <p:nvPr/>
        </p:nvSpPr>
        <p:spPr>
          <a:xfrm>
            <a:off x="7208956" y="2656775"/>
            <a:ext cx="1549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solidFill>
                  <a:srgbClr val="0070C0"/>
                </a:solidFill>
              </a:rPr>
              <a:t>④問いを与える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50AEB2C-824F-B8E0-8886-B464DF88D6F7}"/>
              </a:ext>
            </a:extLst>
          </p:cNvPr>
          <p:cNvSpPr/>
          <p:nvPr/>
        </p:nvSpPr>
        <p:spPr>
          <a:xfrm>
            <a:off x="7272699" y="4489609"/>
            <a:ext cx="4450166" cy="842268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B638B7A-E353-0C24-4D71-3C2FCA2E09A2}"/>
              </a:ext>
            </a:extLst>
          </p:cNvPr>
          <p:cNvSpPr txBox="1"/>
          <p:nvPr/>
        </p:nvSpPr>
        <p:spPr>
          <a:xfrm>
            <a:off x="7204398" y="4214598"/>
            <a:ext cx="1549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0070C0"/>
                </a:solidFill>
              </a:rPr>
              <a:t>⑤</a:t>
            </a:r>
            <a:r>
              <a:rPr kumimoji="1" lang="ja-JP" altLang="en-US" sz="1200">
                <a:solidFill>
                  <a:srgbClr val="0070C0"/>
                </a:solidFill>
              </a:rPr>
              <a:t>情報収集を促す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7ABF4CE-F97F-94A2-785E-D46090BE1A31}"/>
              </a:ext>
            </a:extLst>
          </p:cNvPr>
          <p:cNvSpPr/>
          <p:nvPr/>
        </p:nvSpPr>
        <p:spPr>
          <a:xfrm>
            <a:off x="7279213" y="226164"/>
            <a:ext cx="2609455" cy="202053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6A6B87E-9020-D2F8-73B7-7963E5C7A7B3}"/>
              </a:ext>
            </a:extLst>
          </p:cNvPr>
          <p:cNvSpPr txBox="1"/>
          <p:nvPr/>
        </p:nvSpPr>
        <p:spPr>
          <a:xfrm>
            <a:off x="7211101" y="-31625"/>
            <a:ext cx="1549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solidFill>
                  <a:srgbClr val="0070C0"/>
                </a:solidFill>
              </a:rPr>
              <a:t>③動画視聴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63743DA-DBB0-3434-5E29-BA144649BC82}"/>
              </a:ext>
            </a:extLst>
          </p:cNvPr>
          <p:cNvSpPr/>
          <p:nvPr/>
        </p:nvSpPr>
        <p:spPr>
          <a:xfrm>
            <a:off x="7314876" y="5948337"/>
            <a:ext cx="4450166" cy="842268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E5EC111-C3D1-FFE3-6321-31B7B333D577}"/>
              </a:ext>
            </a:extLst>
          </p:cNvPr>
          <p:cNvSpPr txBox="1"/>
          <p:nvPr/>
        </p:nvSpPr>
        <p:spPr>
          <a:xfrm>
            <a:off x="7219443" y="5501460"/>
            <a:ext cx="1549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solidFill>
                  <a:srgbClr val="0070C0"/>
                </a:solidFill>
              </a:rPr>
              <a:t>②ワークシートの</a:t>
            </a:r>
            <a:endParaRPr kumimoji="1" lang="en-US" altLang="ja-JP" sz="1200" dirty="0">
              <a:solidFill>
                <a:srgbClr val="0070C0"/>
              </a:solidFill>
            </a:endParaRPr>
          </a:p>
          <a:p>
            <a:r>
              <a:rPr kumimoji="1" lang="ja-JP" altLang="en-US" sz="1200">
                <a:solidFill>
                  <a:srgbClr val="0070C0"/>
                </a:solidFill>
              </a:rPr>
              <a:t>    選択・配布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9"/>
          <p:cNvSpPr txBox="1">
            <a:spLocks noGrp="1"/>
          </p:cNvSpPr>
          <p:nvPr>
            <p:ph type="body" idx="1"/>
          </p:nvPr>
        </p:nvSpPr>
        <p:spPr>
          <a:xfrm>
            <a:off x="-4750" y="9471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これから話をすること</a:t>
            </a:r>
            <a:endParaRPr sz="1250"/>
          </a:p>
        </p:txBody>
      </p:sp>
      <p:cxnSp>
        <p:nvCxnSpPr>
          <p:cNvPr id="232" name="Google Shape;232;p29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3" name="Google Shape;233;p29"/>
          <p:cNvCxnSpPr/>
          <p:nvPr/>
        </p:nvCxnSpPr>
        <p:spPr>
          <a:xfrm>
            <a:off x="2492461" y="594360"/>
            <a:ext cx="0" cy="62636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4" name="Google Shape;234;p29"/>
          <p:cNvCxnSpPr/>
          <p:nvPr/>
        </p:nvCxnSpPr>
        <p:spPr>
          <a:xfrm>
            <a:off x="0" y="168021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35" name="Google Shape;235;p29"/>
          <p:cNvCxnSpPr/>
          <p:nvPr/>
        </p:nvCxnSpPr>
        <p:spPr>
          <a:xfrm>
            <a:off x="2491738" y="283845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6" name="Google Shape;236;p29"/>
          <p:cNvCxnSpPr/>
          <p:nvPr/>
        </p:nvCxnSpPr>
        <p:spPr>
          <a:xfrm>
            <a:off x="2491738" y="4004310"/>
            <a:ext cx="9700262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237" name="Google Shape;237;p29"/>
          <p:cNvCxnSpPr/>
          <p:nvPr/>
        </p:nvCxnSpPr>
        <p:spPr>
          <a:xfrm>
            <a:off x="0" y="5181600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8" name="Google Shape;238;p29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聞き手を見て話ができた（　　）聞き手を笑わせられた（　　）大きな声を出せた（　　） 時間を守れた（　　）質問に答えられた（　　）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39" name="Google Shape;239;p29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40" name="Google Shape;240;p29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41" name="Google Shape;241;p29"/>
          <p:cNvSpPr txBox="1"/>
          <p:nvPr/>
        </p:nvSpPr>
        <p:spPr>
          <a:xfrm>
            <a:off x="-71450" y="508500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sz="2000"/>
          </a:p>
        </p:txBody>
      </p:sp>
      <p:sp>
        <p:nvSpPr>
          <p:cNvPr id="242" name="Google Shape;242;p29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3" name="Google Shape;243;p29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44" name="Google Shape;244;p29"/>
          <p:cNvSpPr txBox="1"/>
          <p:nvPr/>
        </p:nvSpPr>
        <p:spPr>
          <a:xfrm>
            <a:off x="4666825" y="126800"/>
            <a:ext cx="2368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スピーチの時間　　　分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45" name="Google Shape;245;p29"/>
          <p:cNvSpPr txBox="1"/>
          <p:nvPr/>
        </p:nvSpPr>
        <p:spPr>
          <a:xfrm>
            <a:off x="-35350" y="1673475"/>
            <a:ext cx="2564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BODY</a:t>
            </a:r>
            <a:endParaRPr sz="2000"/>
          </a:p>
        </p:txBody>
      </p:sp>
      <p:sp>
        <p:nvSpPr>
          <p:cNvPr id="246" name="Google Shape;246;p29"/>
          <p:cNvSpPr txBox="1"/>
          <p:nvPr/>
        </p:nvSpPr>
        <p:spPr>
          <a:xfrm>
            <a:off x="800" y="5170150"/>
            <a:ext cx="24918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CONCLUSION</a:t>
            </a:r>
            <a:endParaRPr sz="2000"/>
          </a:p>
        </p:txBody>
      </p:sp>
      <p:sp>
        <p:nvSpPr>
          <p:cNvPr id="247" name="Google Shape;247;p29"/>
          <p:cNvSpPr txBox="1">
            <a:spLocks noGrp="1"/>
          </p:cNvSpPr>
          <p:nvPr>
            <p:ph type="body" idx="1"/>
          </p:nvPr>
        </p:nvSpPr>
        <p:spPr>
          <a:xfrm>
            <a:off x="800" y="209777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①はじめに伝えたいこと</a:t>
            </a:r>
            <a:endParaRPr sz="1250"/>
          </a:p>
        </p:txBody>
      </p:sp>
      <p:sp>
        <p:nvSpPr>
          <p:cNvPr id="248" name="Google Shape;248;p29"/>
          <p:cNvSpPr txBox="1">
            <a:spLocks noGrp="1"/>
          </p:cNvSpPr>
          <p:nvPr>
            <p:ph type="body" idx="1"/>
          </p:nvPr>
        </p:nvSpPr>
        <p:spPr>
          <a:xfrm>
            <a:off x="650" y="3259825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②つぎに伝えたいこと</a:t>
            </a:r>
            <a:endParaRPr sz="1250"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00" y="4323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③さらに伝えたいこと</a:t>
            </a:r>
            <a:endParaRPr sz="1250"/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1"/>
          </p:nvPr>
        </p:nvSpPr>
        <p:spPr>
          <a:xfrm>
            <a:off x="52375" y="558035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1250" dirty="0"/>
          </a:p>
        </p:txBody>
      </p:sp>
      <p:sp>
        <p:nvSpPr>
          <p:cNvPr id="251" name="Google Shape;251;p29"/>
          <p:cNvSpPr txBox="1"/>
          <p:nvPr/>
        </p:nvSpPr>
        <p:spPr>
          <a:xfrm>
            <a:off x="2544175" y="653150"/>
            <a:ext cx="9647700" cy="9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9"/>
          <p:cNvSpPr txBox="1"/>
          <p:nvPr/>
        </p:nvSpPr>
        <p:spPr>
          <a:xfrm>
            <a:off x="2518025" y="1745800"/>
            <a:ext cx="9647700" cy="1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9"/>
          <p:cNvSpPr txBox="1"/>
          <p:nvPr/>
        </p:nvSpPr>
        <p:spPr>
          <a:xfrm>
            <a:off x="2518025" y="2875050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9"/>
          <p:cNvSpPr txBox="1"/>
          <p:nvPr/>
        </p:nvSpPr>
        <p:spPr>
          <a:xfrm>
            <a:off x="2544175" y="400572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"/>
          <p:cNvSpPr txBox="1"/>
          <p:nvPr/>
        </p:nvSpPr>
        <p:spPr>
          <a:xfrm>
            <a:off x="2544175" y="5153975"/>
            <a:ext cx="96477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6484836" y="6484182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ja-JP" sz="36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1" name="Google Shape;261;p30"/>
          <p:cNvCxnSpPr/>
          <p:nvPr/>
        </p:nvCxnSpPr>
        <p:spPr>
          <a:xfrm>
            <a:off x="81142" y="555789"/>
            <a:ext cx="120297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2" name="Google Shape;262;p30"/>
          <p:cNvCxnSpPr/>
          <p:nvPr/>
        </p:nvCxnSpPr>
        <p:spPr>
          <a:xfrm>
            <a:off x="95000" y="6803952"/>
            <a:ext cx="1202970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3" name="Google Shape;263;p30"/>
          <p:cNvCxnSpPr/>
          <p:nvPr/>
        </p:nvCxnSpPr>
        <p:spPr>
          <a:xfrm>
            <a:off x="95000" y="531300"/>
            <a:ext cx="0" cy="62727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64" name="Google Shape;264;p30"/>
          <p:cNvCxnSpPr/>
          <p:nvPr/>
        </p:nvCxnSpPr>
        <p:spPr>
          <a:xfrm>
            <a:off x="12124700" y="523400"/>
            <a:ext cx="0" cy="62805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65" name="Google Shape;265;p30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67" name="Google Shape;267;p30"/>
          <p:cNvSpPr txBox="1"/>
          <p:nvPr/>
        </p:nvSpPr>
        <p:spPr>
          <a:xfrm>
            <a:off x="3083600" y="126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メッセージ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268" name="Google Shape;268;p30"/>
          <p:cNvSpPr txBox="1"/>
          <p:nvPr/>
        </p:nvSpPr>
        <p:spPr>
          <a:xfrm>
            <a:off x="155825" y="682350"/>
            <a:ext cx="11870400" cy="60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3" name="Google Shape;303;p32"/>
          <p:cNvCxnSpPr/>
          <p:nvPr/>
        </p:nvCxnSpPr>
        <p:spPr>
          <a:xfrm>
            <a:off x="2047453" y="1302883"/>
            <a:ext cx="0" cy="557030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" name="Google Shape;304;p32"/>
          <p:cNvCxnSpPr/>
          <p:nvPr/>
        </p:nvCxnSpPr>
        <p:spPr>
          <a:xfrm>
            <a:off x="16135" y="2004240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" name="Google Shape;305;p32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6" name="Google Shape;306;p32"/>
          <p:cNvCxnSpPr/>
          <p:nvPr/>
        </p:nvCxnSpPr>
        <p:spPr>
          <a:xfrm>
            <a:off x="4147660" y="1302883"/>
            <a:ext cx="0" cy="55551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cxnSp>
        <p:nvCxnSpPr>
          <p:cNvPr id="307" name="Google Shape;307;p32"/>
          <p:cNvCxnSpPr/>
          <p:nvPr/>
        </p:nvCxnSpPr>
        <p:spPr>
          <a:xfrm>
            <a:off x="37646" y="1282974"/>
            <a:ext cx="121662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8" name="Google Shape;308;p32"/>
          <p:cNvSpPr txBox="1"/>
          <p:nvPr/>
        </p:nvSpPr>
        <p:spPr>
          <a:xfrm>
            <a:off x="602421" y="787683"/>
            <a:ext cx="10189085" cy="4925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英語　　　　　　　  　日本語　　　　　　　                                                   英語は</a:t>
            </a:r>
            <a:r>
              <a:rPr lang="ja-JP" altLang="en-US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タイプして</a:t>
            </a: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おぼえよう！</a:t>
            </a:r>
            <a:endParaRPr dirty="0"/>
          </a:p>
        </p:txBody>
      </p:sp>
      <p:cxnSp>
        <p:nvCxnSpPr>
          <p:cNvPr id="309" name="Google Shape;309;p32"/>
          <p:cNvCxnSpPr/>
          <p:nvPr/>
        </p:nvCxnSpPr>
        <p:spPr>
          <a:xfrm>
            <a:off x="53781" y="3434111"/>
            <a:ext cx="1213821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0" name="Google Shape;310;p32"/>
          <p:cNvCxnSpPr/>
          <p:nvPr/>
        </p:nvCxnSpPr>
        <p:spPr>
          <a:xfrm>
            <a:off x="37646" y="2717566"/>
            <a:ext cx="12154354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1" name="Google Shape;311;p32"/>
          <p:cNvCxnSpPr/>
          <p:nvPr/>
        </p:nvCxnSpPr>
        <p:spPr>
          <a:xfrm>
            <a:off x="16135" y="419969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2" name="Google Shape;312;p32"/>
          <p:cNvCxnSpPr/>
          <p:nvPr/>
        </p:nvCxnSpPr>
        <p:spPr>
          <a:xfrm>
            <a:off x="16135" y="4931217"/>
            <a:ext cx="12174278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32"/>
          <p:cNvCxnSpPr/>
          <p:nvPr/>
        </p:nvCxnSpPr>
        <p:spPr>
          <a:xfrm>
            <a:off x="0" y="5662737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4" name="Google Shape;314;p32"/>
          <p:cNvCxnSpPr/>
          <p:nvPr/>
        </p:nvCxnSpPr>
        <p:spPr>
          <a:xfrm>
            <a:off x="0" y="6383500"/>
            <a:ext cx="12190413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5" name="Google Shape;315;p32"/>
          <p:cNvSpPr txBox="1"/>
          <p:nvPr/>
        </p:nvSpPr>
        <p:spPr>
          <a:xfrm>
            <a:off x="800" y="450"/>
            <a:ext cx="42630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ENGLISH Words </a:t>
            </a:r>
            <a:endParaRPr sz="36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32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317" name="Google Shape;317;p32"/>
          <p:cNvSpPr txBox="1"/>
          <p:nvPr/>
        </p:nvSpPr>
        <p:spPr>
          <a:xfrm>
            <a:off x="3887275" y="127175"/>
            <a:ext cx="33894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タイトル〈　　　　　　　　　　　〉</a:t>
            </a: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　　　　　　　　　　　　　　　　　　　　　　　　　　　　　</a:t>
            </a:r>
            <a:endParaRPr/>
          </a:p>
        </p:txBody>
      </p:sp>
      <p:sp>
        <p:nvSpPr>
          <p:cNvPr id="318" name="Google Shape;318;p32"/>
          <p:cNvSpPr txBox="1"/>
          <p:nvPr/>
        </p:nvSpPr>
        <p:spPr>
          <a:xfrm>
            <a:off x="16125" y="12829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2"/>
          <p:cNvSpPr txBox="1"/>
          <p:nvPr/>
        </p:nvSpPr>
        <p:spPr>
          <a:xfrm>
            <a:off x="2047425" y="13026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32"/>
          <p:cNvSpPr txBox="1"/>
          <p:nvPr/>
        </p:nvSpPr>
        <p:spPr>
          <a:xfrm>
            <a:off x="-18350" y="20002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32"/>
          <p:cNvSpPr txBox="1"/>
          <p:nvPr/>
        </p:nvSpPr>
        <p:spPr>
          <a:xfrm>
            <a:off x="2012950" y="20199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 txBox="1"/>
          <p:nvPr/>
        </p:nvSpPr>
        <p:spPr>
          <a:xfrm>
            <a:off x="-18350" y="27073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 txBox="1"/>
          <p:nvPr/>
        </p:nvSpPr>
        <p:spPr>
          <a:xfrm>
            <a:off x="2012950" y="27270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 txBox="1"/>
          <p:nvPr/>
        </p:nvSpPr>
        <p:spPr>
          <a:xfrm>
            <a:off x="-18350" y="346608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 txBox="1"/>
          <p:nvPr/>
        </p:nvSpPr>
        <p:spPr>
          <a:xfrm>
            <a:off x="2012950" y="348578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 txBox="1"/>
          <p:nvPr/>
        </p:nvSpPr>
        <p:spPr>
          <a:xfrm>
            <a:off x="-18350" y="4197600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 txBox="1"/>
          <p:nvPr/>
        </p:nvSpPr>
        <p:spPr>
          <a:xfrm>
            <a:off x="2012950" y="4217300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 txBox="1"/>
          <p:nvPr/>
        </p:nvSpPr>
        <p:spPr>
          <a:xfrm>
            <a:off x="-18350" y="4946175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 txBox="1"/>
          <p:nvPr/>
        </p:nvSpPr>
        <p:spPr>
          <a:xfrm>
            <a:off x="2012950" y="4965875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 txBox="1"/>
          <p:nvPr/>
        </p:nvSpPr>
        <p:spPr>
          <a:xfrm>
            <a:off x="-18350" y="5664838"/>
            <a:ext cx="2031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 txBox="1"/>
          <p:nvPr/>
        </p:nvSpPr>
        <p:spPr>
          <a:xfrm>
            <a:off x="2012950" y="5684538"/>
            <a:ext cx="21003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 txBox="1"/>
          <p:nvPr/>
        </p:nvSpPr>
        <p:spPr>
          <a:xfrm>
            <a:off x="4113250" y="128587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 txBox="1"/>
          <p:nvPr/>
        </p:nvSpPr>
        <p:spPr>
          <a:xfrm>
            <a:off x="4113250" y="2001725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 txBox="1"/>
          <p:nvPr/>
        </p:nvSpPr>
        <p:spPr>
          <a:xfrm>
            <a:off x="4105850" y="2717913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 txBox="1"/>
          <p:nvPr/>
        </p:nvSpPr>
        <p:spPr>
          <a:xfrm>
            <a:off x="4105850" y="34588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2"/>
          <p:cNvSpPr txBox="1"/>
          <p:nvPr/>
        </p:nvSpPr>
        <p:spPr>
          <a:xfrm>
            <a:off x="4113250" y="418250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2"/>
          <p:cNvSpPr txBox="1"/>
          <p:nvPr/>
        </p:nvSpPr>
        <p:spPr>
          <a:xfrm>
            <a:off x="4113250" y="4898350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2"/>
          <p:cNvSpPr txBox="1"/>
          <p:nvPr/>
        </p:nvSpPr>
        <p:spPr>
          <a:xfrm>
            <a:off x="4105850" y="5614538"/>
            <a:ext cx="80907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3" name="Google Shape;343;p33"/>
          <p:cNvCxnSpPr/>
          <p:nvPr/>
        </p:nvCxnSpPr>
        <p:spPr>
          <a:xfrm>
            <a:off x="179295" y="1350680"/>
            <a:ext cx="11821459" cy="0"/>
          </a:xfrm>
          <a:prstGeom prst="straightConnector1">
            <a:avLst/>
          </a:prstGeom>
          <a:noFill/>
          <a:ln w="38100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4" name="Google Shape;344;p33"/>
          <p:cNvSpPr txBox="1"/>
          <p:nvPr/>
        </p:nvSpPr>
        <p:spPr>
          <a:xfrm>
            <a:off x="3080534" y="467367"/>
            <a:ext cx="6063000" cy="12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Let’s Do 10ページ調べ学習</a:t>
            </a:r>
            <a:endParaRPr sz="3733" i="0" u="none" strike="noStrike" cap="none" dirty="0">
              <a:solidFill>
                <a:srgbClr val="2E75B6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5" name="Google Shape;345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350675"/>
            <a:ext cx="11821452" cy="5355419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Google Shape;346;p33"/>
          <p:cNvSpPr txBox="1"/>
          <p:nvPr/>
        </p:nvSpPr>
        <p:spPr>
          <a:xfrm>
            <a:off x="8855275" y="150317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33"/>
          <p:cNvSpPr txBox="1"/>
          <p:nvPr/>
        </p:nvSpPr>
        <p:spPr>
          <a:xfrm>
            <a:off x="8855275" y="1953250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33"/>
          <p:cNvSpPr txBox="1"/>
          <p:nvPr/>
        </p:nvSpPr>
        <p:spPr>
          <a:xfrm>
            <a:off x="8855275" y="2477700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33"/>
          <p:cNvSpPr txBox="1"/>
          <p:nvPr/>
        </p:nvSpPr>
        <p:spPr>
          <a:xfrm>
            <a:off x="8855275" y="3002150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33"/>
          <p:cNvSpPr txBox="1"/>
          <p:nvPr/>
        </p:nvSpPr>
        <p:spPr>
          <a:xfrm>
            <a:off x="8855275" y="345222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33"/>
          <p:cNvSpPr txBox="1"/>
          <p:nvPr/>
        </p:nvSpPr>
        <p:spPr>
          <a:xfrm>
            <a:off x="8855275" y="396202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33"/>
          <p:cNvSpPr txBox="1"/>
          <p:nvPr/>
        </p:nvSpPr>
        <p:spPr>
          <a:xfrm>
            <a:off x="8855275" y="447182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33"/>
          <p:cNvSpPr txBox="1"/>
          <p:nvPr/>
        </p:nvSpPr>
        <p:spPr>
          <a:xfrm>
            <a:off x="8855275" y="4921900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33"/>
          <p:cNvSpPr txBox="1"/>
          <p:nvPr/>
        </p:nvSpPr>
        <p:spPr>
          <a:xfrm>
            <a:off x="8855275" y="544817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33"/>
          <p:cNvSpPr txBox="1"/>
          <p:nvPr/>
        </p:nvSpPr>
        <p:spPr>
          <a:xfrm>
            <a:off x="8855275" y="5881775"/>
            <a:ext cx="3870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4"/>
          <p:cNvSpPr txBox="1">
            <a:spLocks noGrp="1"/>
          </p:cNvSpPr>
          <p:nvPr>
            <p:ph type="ctrTitle"/>
          </p:nvPr>
        </p:nvSpPr>
        <p:spPr>
          <a:xfrm>
            <a:off x="3951805" y="893961"/>
            <a:ext cx="4072800" cy="111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ja-JP" sz="4800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TITLE</a:t>
            </a:r>
            <a:endParaRPr sz="4800" b="1">
              <a:solidFill>
                <a:srgbClr val="2E75B6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61" name="Google Shape;361;p34"/>
          <p:cNvSpPr txBox="1">
            <a:spLocks noGrp="1"/>
          </p:cNvSpPr>
          <p:nvPr>
            <p:ph type="subTitle" idx="1"/>
          </p:nvPr>
        </p:nvSpPr>
        <p:spPr>
          <a:xfrm>
            <a:off x="2002734" y="5663889"/>
            <a:ext cx="8186533" cy="578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ja-JP">
                <a:solidFill>
                  <a:srgbClr val="2E75B6"/>
                </a:solidFill>
                <a:latin typeface="Calibri"/>
                <a:ea typeface="Calibri"/>
                <a:cs typeface="Calibri"/>
                <a:sym typeface="Calibri"/>
              </a:rPr>
              <a:t>年　　　組　　名前</a:t>
            </a:r>
            <a:endParaRPr>
              <a:solidFill>
                <a:srgbClr val="2E75B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62" name="Google Shape;362;p34"/>
          <p:cNvCxnSpPr/>
          <p:nvPr/>
        </p:nvCxnSpPr>
        <p:spPr>
          <a:xfrm>
            <a:off x="185271" y="3475667"/>
            <a:ext cx="11821459" cy="0"/>
          </a:xfrm>
          <a:prstGeom prst="straightConnector1">
            <a:avLst/>
          </a:prstGeom>
          <a:noFill/>
          <a:ln w="38100" cap="flat" cmpd="sng">
            <a:solidFill>
              <a:srgbClr val="2E75B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3" name="Google Shape;363;p34"/>
          <p:cNvSpPr txBox="1"/>
          <p:nvPr/>
        </p:nvSpPr>
        <p:spPr>
          <a:xfrm>
            <a:off x="11699020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1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34"/>
          <p:cNvSpPr txBox="1"/>
          <p:nvPr/>
        </p:nvSpPr>
        <p:spPr>
          <a:xfrm>
            <a:off x="185275" y="2425900"/>
            <a:ext cx="11821500" cy="10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0" name="Google Shape;370;p35"/>
          <p:cNvCxnSpPr/>
          <p:nvPr/>
        </p:nvCxnSpPr>
        <p:spPr>
          <a:xfrm>
            <a:off x="0" y="982571"/>
            <a:ext cx="12192000" cy="0"/>
          </a:xfrm>
          <a:prstGeom prst="straightConnector1">
            <a:avLst/>
          </a:prstGeom>
          <a:noFill/>
          <a:ln w="57150" cap="flat" cmpd="sng">
            <a:solidFill>
              <a:srgbClr val="2E75B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71" name="Google Shape;371;p35"/>
          <p:cNvSpPr txBox="1"/>
          <p:nvPr/>
        </p:nvSpPr>
        <p:spPr>
          <a:xfrm>
            <a:off x="11783835" y="6447631"/>
            <a:ext cx="6096000" cy="37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67" b="0" i="0" u="none" strike="noStrike" cap="none">
                <a:solidFill>
                  <a:srgbClr val="2E75B6"/>
                </a:solidFill>
                <a:latin typeface="Meiryo"/>
                <a:ea typeface="Meiryo"/>
                <a:cs typeface="Meiryo"/>
                <a:sym typeface="Meiryo"/>
              </a:rPr>
              <a:t>2</a:t>
            </a: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35"/>
          <p:cNvSpPr txBox="1"/>
          <p:nvPr/>
        </p:nvSpPr>
        <p:spPr>
          <a:xfrm>
            <a:off x="185250" y="1154675"/>
            <a:ext cx="11821500" cy="56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Google Shape;344;p33">
            <a:extLst>
              <a:ext uri="{FF2B5EF4-FFF2-40B4-BE49-F238E27FC236}">
                <a16:creationId xmlns:a16="http://schemas.microsoft.com/office/drawing/2014/main" id="{5535C230-A6D9-4751-0CCB-1F89FC02957A}"/>
              </a:ext>
            </a:extLst>
          </p:cNvPr>
          <p:cNvSpPr txBox="1"/>
          <p:nvPr/>
        </p:nvSpPr>
        <p:spPr>
          <a:xfrm>
            <a:off x="403409" y="315826"/>
            <a:ext cx="6063000" cy="666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◼︎</a:t>
            </a:r>
            <a:r>
              <a:rPr lang="ja-JP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調べ</a:t>
            </a:r>
            <a:r>
              <a:rPr lang="ja-JP" altLang="en-US" sz="3733" i="0" u="none" strike="noStrike" cap="none">
                <a:solidFill>
                  <a:srgbClr val="2E75B6"/>
                </a:solidFill>
                <a:latin typeface="Georgia"/>
                <a:ea typeface="Georgia"/>
                <a:cs typeface="Georgia"/>
                <a:sym typeface="Georgia"/>
              </a:rPr>
              <a:t>るきっかけ</a:t>
            </a:r>
            <a:endParaRPr sz="3733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718</Words>
  <Application>Microsoft Macintosh PowerPoint</Application>
  <PresentationFormat>ワイド画面</PresentationFormat>
  <Paragraphs>119</Paragraphs>
  <Slides>18</Slides>
  <Notes>18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18</vt:i4>
      </vt:variant>
    </vt:vector>
  </HeadingPairs>
  <TitlesOfParts>
    <vt:vector size="26" baseType="lpstr">
      <vt:lpstr>Meiryo</vt:lpstr>
      <vt:lpstr>Arial</vt:lpstr>
      <vt:lpstr>Calibri</vt:lpstr>
      <vt:lpstr>Cambria</vt:lpstr>
      <vt:lpstr>Georgia</vt:lpstr>
      <vt:lpstr>Helvetica</vt:lpstr>
      <vt:lpstr>Office テーマ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TITLE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6</cp:revision>
  <dcterms:modified xsi:type="dcterms:W3CDTF">2023-11-01T01:59:12Z</dcterms:modified>
</cp:coreProperties>
</file>